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gif" ContentType="image/gif"/>
  <Override PartName="/ppt/media/image2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12440" y="482760"/>
            <a:ext cx="6346800" cy="20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CA" sz="72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712440" y="2544840"/>
            <a:ext cx="6346800" cy="541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C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572B15-5D85-4CED-9AED-B60D9D7822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12440" y="732240"/>
            <a:ext cx="6346800" cy="155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725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CA" sz="72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12440" y="2544840"/>
            <a:ext cx="6346800" cy="541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23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527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CA" sz="52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8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61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CA" sz="461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13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95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CA" sz="39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93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329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CA" sz="32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4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9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CA" sz="32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4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9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CA" sz="32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4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9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CA" sz="32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712440" y="8866800"/>
            <a:ext cx="1643040" cy="6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C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2771640" y="8866800"/>
            <a:ext cx="2235240" cy="6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C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5416560" y="8866800"/>
            <a:ext cx="1643040" cy="6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B10C0EAA-5D4B-4928-B0CD-32D9F9724CA2}" type="slidenum">
              <a: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C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hyperlink" Target="https://doi.org/10.55431/jco.2026.39.6-19" TargetMode="External"/><Relationship Id="rId3" Type="http://schemas.openxmlformats.org/officeDocument/2006/relationships/image" Target="../media/image2.gif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 descr=""/>
          <p:cNvPicPr/>
          <p:nvPr/>
        </p:nvPicPr>
        <p:blipFill>
          <a:blip r:embed="rId1"/>
          <a:stretch/>
        </p:blipFill>
        <p:spPr>
          <a:xfrm>
            <a:off x="1800000" y="2880000"/>
            <a:ext cx="4320000" cy="378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"/>
          <p:cNvSpPr txBox="1"/>
          <p:nvPr/>
        </p:nvSpPr>
        <p:spPr>
          <a:xfrm>
            <a:off x="1080000" y="360000"/>
            <a:ext cx="5760000" cy="285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anchorCtr="1">
            <a:spAutoFit/>
          </a:bodyPr>
          <a:p>
            <a:pPr algn="ctr">
              <a:lnSpc>
                <a:spcPts val="1905"/>
              </a:lnSpc>
              <a:spcAft>
                <a:spcPts val="505"/>
              </a:spcAf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Supplemental Data 1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>
              <a:lnSpc>
                <a:spcPts val="1905"/>
              </a:lnSpc>
              <a:spcAft>
                <a:spcPts val="505"/>
              </a:spcAf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González-Crespo, J.P., E. Agosto-Torres, R. López-Ortiz, K.R. Ramos-Alvarez, A.R. Puente-Rolón, and M. Quiñones-Rosado 2026. Survival and movement patterns of the Endangered </a:t>
            </a:r>
            <a:r>
              <a:rPr b="0" i="1" lang="en-GB" sz="1200" strike="noStrike" u="none">
                <a:solidFill>
                  <a:srgbClr val="000000"/>
                </a:solidFill>
                <a:effectLst/>
                <a:uFillTx/>
                <a:latin typeface="Calibri-Italic"/>
                <a:ea typeface="Calibri-Italic"/>
              </a:rPr>
              <a:t>Agelaius xanthomus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(Yellow-shouldered Blackbird) during the post-fledging period. Journal of Caribbean Ornithology 39:6–19. </a:t>
            </a:r>
            <a:r>
              <a:rPr b="0" lang="en-GB" sz="1200" strike="noStrike" u="none">
                <a:solidFill>
                  <a:srgbClr val="5983b0"/>
                </a:solidFill>
                <a:effectLst/>
                <a:uFillTx/>
                <a:latin typeface="Calibri"/>
                <a:ea typeface="Calibri"/>
                <a:hlinkClick r:id="rId2"/>
              </a:rPr>
              <a:t>https://doi.org/10.55431/jco.2026.39.6-19</a:t>
            </a:r>
            <a:r>
              <a:rPr b="0" lang="en-GB" sz="1200" strike="noStrike" u="none">
                <a:solidFill>
                  <a:srgbClr val="5983b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>
              <a:lnSpc>
                <a:spcPts val="1905"/>
              </a:lnSpc>
              <a:spcAft>
                <a:spcPts val="505"/>
              </a:spcAft>
            </a:pPr>
            <a:endParaRPr b="0" lang="en-GB" sz="12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>
              <a:lnSpc>
                <a:spcPts val="1905"/>
              </a:lnSpc>
              <a:spcAft>
                <a:spcPts val="505"/>
              </a:spcAf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Dynamic maps showing the movements of </a:t>
            </a:r>
            <a:r>
              <a:rPr b="0" i="1" lang="en-GB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Agelaius xanthomus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(Yellow-shouldered Blackbird) fledglings towards communal nocturnal roosts in southwest Puerto Rico during the 2019–2020 breeding seasons. (A) Eastward movements from the Pitahaya Mangrove Forest (38 individuals tracked, 12 shown); (B) westward movements from Bahía Sucia (13 individuals tracked, 1 shown).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1" name="" descr=""/>
          <p:cNvPicPr/>
          <p:nvPr/>
        </p:nvPicPr>
        <p:blipFill>
          <a:blip r:embed="rId3"/>
          <a:stretch/>
        </p:blipFill>
        <p:spPr>
          <a:xfrm>
            <a:off x="1800000" y="5634000"/>
            <a:ext cx="4320000" cy="432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"/>
          <p:cNvSpPr txBox="1"/>
          <p:nvPr/>
        </p:nvSpPr>
        <p:spPr>
          <a:xfrm>
            <a:off x="1080000" y="4680000"/>
            <a:ext cx="268920" cy="29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A</a:t>
            </a:r>
            <a:endParaRPr b="0" lang="en-CA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1080360" y="7524000"/>
            <a:ext cx="268920" cy="29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B</a:t>
            </a:r>
            <a:endParaRPr b="0" lang="en-CA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LibreOffice/25.8.1.1$MacOSX_AARCH64 LibreOffice_project/54047653041915e595ad4e45cccea684809c77b5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2026-01-20T13:13:57Z</dcterms:created>
  <dc:creator/>
  <dc:description/>
  <dc:language>en-CA</dc:language>
  <cp:lastModifiedBy/>
  <cp:revision>0</cp:revision>
  <dc:subject/>
  <dc:title/>
</cp:coreProperties>
</file>